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61" r:id="rId6"/>
    <p:sldId id="260" r:id="rId7"/>
    <p:sldId id="259" r:id="rId8"/>
    <p:sldId id="262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2"/>
    <p:restoredTop sz="96327"/>
  </p:normalViewPr>
  <p:slideViewPr>
    <p:cSldViewPr>
      <p:cViewPr>
        <p:scale>
          <a:sx n="115" d="100"/>
          <a:sy n="115" d="100"/>
        </p:scale>
        <p:origin x="40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9A2324-BF45-5DEC-69C6-90270EB33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8B0238-D8E4-ECE6-46B5-647C6917B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B69D79-8E89-B86C-D676-90B64B90E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2ABC-CD77-A24D-B97E-D5F482F5ABDE}" type="datetimeFigureOut">
              <a:rPr lang="es-ES" smtClean="0"/>
              <a:t>17/7/23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FCD09A-4130-8212-A3D8-F0A77273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F0DE42-B9C8-2E8B-774C-7FEDDCA5B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9C79-04A1-984C-927D-A89E5CE7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67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E10EBC-70D4-B63A-0DAC-4521D32ED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931229-A0EB-F12E-CCCD-3F118681F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661B84-D284-FF2D-4D42-404B1D04E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2ABC-CD77-A24D-B97E-D5F482F5ABDE}" type="datetimeFigureOut">
              <a:rPr lang="es-ES" smtClean="0"/>
              <a:t>17/7/23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200C4B-852A-7ECD-58B8-A795A882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75D423-DFFE-23D3-2C1F-34EF7512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9C79-04A1-984C-927D-A89E5CE7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4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B278EF-1DAC-39E1-C6C9-1CC0E221C5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9017DF-AF16-2D3C-B643-5A79B1760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0B87B2-8036-553F-6154-C1C099B5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2ABC-CD77-A24D-B97E-D5F482F5ABDE}" type="datetimeFigureOut">
              <a:rPr lang="es-ES" smtClean="0"/>
              <a:t>17/7/23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8F7AD1-3B02-59A0-A7C3-00F19CD01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CD8EBE-EDCD-7168-AF76-42A64E049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9C79-04A1-984C-927D-A89E5CE7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28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BF8F58-68D0-7AC6-EF8E-35B67666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B2E943-6E22-3E6F-FD75-12B5FF3F3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81FFB0-A60B-47C0-B29D-8BB61C285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2ABC-CD77-A24D-B97E-D5F482F5ABDE}" type="datetimeFigureOut">
              <a:rPr lang="es-ES" smtClean="0"/>
              <a:t>17/7/23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F4F29E-99F8-9944-0513-3BED0B3BE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7FF35F-E5EA-7680-4E67-A4DAB09D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9C79-04A1-984C-927D-A89E5CE7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83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96898-FB32-C5E4-CA04-1E567C057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649C38-3595-68FE-5436-220C4B7B8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2A5463-9148-389B-36A5-08C598FB2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2ABC-CD77-A24D-B97E-D5F482F5ABDE}" type="datetimeFigureOut">
              <a:rPr lang="es-ES" smtClean="0"/>
              <a:t>17/7/23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A6D573-A984-9846-63D3-BCC96A652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D668B2-A48D-DC33-3DDD-71D61C21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9C79-04A1-984C-927D-A89E5CE7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276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A0DE5A-F136-16E5-08F8-BEAD0B89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E658F6-D3E4-8A01-D124-EEBA07CA6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672439-F6E7-9CCE-EF72-F8B40B7DD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D91D57-40BF-68E7-7163-2DA8A5B66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2ABC-CD77-A24D-B97E-D5F482F5ABDE}" type="datetimeFigureOut">
              <a:rPr lang="es-ES" smtClean="0"/>
              <a:t>17/7/23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AA22B6-B625-25F1-EB73-20A8D77A7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425DC5-A08B-3744-6838-2D0CFFAA0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9C79-04A1-984C-927D-A89E5CE7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881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CBB47B-A345-ED9D-3E34-F94BF8999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D3EEA2-6210-E59F-6430-D0D705A8A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82EC2A-2AAE-B277-0EA9-8B7D3E8EB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EF68D79-7F95-7B1C-7294-7E7819DF0C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449F1F-7165-8F5C-00BA-FDC163673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E19034C-2887-5A95-5E3E-96E3964DF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2ABC-CD77-A24D-B97E-D5F482F5ABDE}" type="datetimeFigureOut">
              <a:rPr lang="es-ES" smtClean="0"/>
              <a:t>17/7/23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35CDCC5-EDA0-D60D-6272-838AAC80B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7FA623-642C-286B-C4DE-7B7A2F4A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9C79-04A1-984C-927D-A89E5CE7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13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48ECEC-F1EB-10EF-A91E-897255947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E01889-1B87-8896-78A8-2ADD89CC8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2ABC-CD77-A24D-B97E-D5F482F5ABDE}" type="datetimeFigureOut">
              <a:rPr lang="es-ES" smtClean="0"/>
              <a:t>17/7/23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FF3416-42F9-01F4-B3E7-DFE7515DB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E40EA1-C188-A81E-1223-44456882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9C79-04A1-984C-927D-A89E5CE7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579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661942F-5A9C-4E69-FE9C-A7C62AAE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2ABC-CD77-A24D-B97E-D5F482F5ABDE}" type="datetimeFigureOut">
              <a:rPr lang="es-ES" smtClean="0"/>
              <a:t>17/7/23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565D899-12DB-3BDB-91FF-96441E5F1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4FFDE2C-7B70-01AC-2CD6-020AE150B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9C79-04A1-984C-927D-A89E5CE7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299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7A23E-D973-72BD-65F1-079EA8A47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485180-2783-71C9-8971-1F0F9D569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EB1629-9DF2-32AA-CD1B-F7A6F7F2E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17ED8F-45BE-C516-22AC-D8E9EE4DC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2ABC-CD77-A24D-B97E-D5F482F5ABDE}" type="datetimeFigureOut">
              <a:rPr lang="es-ES" smtClean="0"/>
              <a:t>17/7/23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D167AA-9CF0-C6EF-D1D0-EC70FAC51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AE6A2-D67E-3738-E519-6D1AB1641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9C79-04A1-984C-927D-A89E5CE7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43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1A113-A780-516E-530C-162140B43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FC5A8D5-DEFF-ECE9-7E19-930B521FF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6C76E3-B855-9C09-2657-8EE90DC4B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1FC03D-CD34-965B-5265-0A81F868B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72ABC-CD77-A24D-B97E-D5F482F5ABDE}" type="datetimeFigureOut">
              <a:rPr lang="es-ES" smtClean="0"/>
              <a:t>17/7/23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88D579-515A-3B27-7D27-CE4955E3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E41302-560C-7522-768C-22A030DF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9C79-04A1-984C-927D-A89E5CE7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472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735CC87-7BAF-1BF4-9664-A1F582FB0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63A465-D103-EB21-EDD9-0391784F6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3D778C-7543-C4EB-3C09-D00EA9F5C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72ABC-CD77-A24D-B97E-D5F482F5ABDE}" type="datetimeFigureOut">
              <a:rPr lang="es-ES" smtClean="0"/>
              <a:t>17/7/23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1627BD-6CBC-C8FA-0653-7CE3D1A06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AE171-1C01-17B7-B4CD-791DFBE1C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F9C79-04A1-984C-927D-A89E5CE7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2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ede.asturias.es/bopa/2023/07/17/2023-06415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unioviedo.es/EITL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mpresa.uniovi.es/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bujo con letras&#10;&#10;Descripción generada automáticamente con confianza baja">
            <a:extLst>
              <a:ext uri="{FF2B5EF4-FFF2-40B4-BE49-F238E27FC236}">
                <a16:creationId xmlns:a16="http://schemas.microsoft.com/office/drawing/2014/main" id="{BD66A4CB-7BA7-F5A3-3D73-2FBBB1D1F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188640"/>
            <a:ext cx="7772400" cy="126856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6958AB8-941A-3349-1242-87CB326F97BB}"/>
              </a:ext>
            </a:extLst>
          </p:cNvPr>
          <p:cNvSpPr txBox="1"/>
          <p:nvPr/>
        </p:nvSpPr>
        <p:spPr>
          <a:xfrm>
            <a:off x="1631504" y="2996952"/>
            <a:ext cx="85988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0" i="0" dirty="0">
                <a:effectLst/>
                <a:latin typeface="Avenir Book" panose="02000503020000020003" pitchFamily="2" charset="0"/>
              </a:rPr>
              <a:t>Seminario IV HRS4R </a:t>
            </a:r>
          </a:p>
          <a:p>
            <a:pPr algn="ctr"/>
            <a:r>
              <a:rPr lang="es-ES" sz="2800" b="1" i="1" dirty="0">
                <a:effectLst/>
                <a:latin typeface="Avenir Book" panose="02000503020000020003" pitchFamily="2" charset="0"/>
              </a:rPr>
              <a:t>Financiación de la transferencia de conocimiento</a:t>
            </a:r>
          </a:p>
          <a:p>
            <a:pPr algn="ctr"/>
            <a:r>
              <a:rPr lang="es-ES" b="1" i="1" dirty="0">
                <a:latin typeface="Avenir Book" panose="02000503020000020003" pitchFamily="2" charset="0"/>
              </a:rPr>
              <a:t>1</a:t>
            </a:r>
            <a:r>
              <a:rPr lang="es-ES" b="1" i="1" dirty="0">
                <a:effectLst/>
                <a:latin typeface="Avenir Book" panose="02000503020000020003" pitchFamily="2" charset="0"/>
              </a:rPr>
              <a:t>7 de julio de 2023</a:t>
            </a:r>
            <a:endParaRPr lang="es-ES" dirty="0">
              <a:latin typeface="Avenir Book" panose="02000503020000020003" pitchFamily="2" charset="0"/>
            </a:endParaRPr>
          </a:p>
        </p:txBody>
      </p:sp>
      <p:pic>
        <p:nvPicPr>
          <p:cNvPr id="14" name="Imagen 1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BBF70B15-5CB6-97D5-B08A-31AAB6CE8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456" y="476672"/>
            <a:ext cx="1485652" cy="86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4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bujo con letras&#10;&#10;Descripción generada automáticamente con confianza baja">
            <a:extLst>
              <a:ext uri="{FF2B5EF4-FFF2-40B4-BE49-F238E27FC236}">
                <a16:creationId xmlns:a16="http://schemas.microsoft.com/office/drawing/2014/main" id="{BD66A4CB-7BA7-F5A3-3D73-2FBBB1D1F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188640"/>
            <a:ext cx="7772400" cy="126856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6958AB8-941A-3349-1242-87CB326F97BB}"/>
              </a:ext>
            </a:extLst>
          </p:cNvPr>
          <p:cNvSpPr txBox="1"/>
          <p:nvPr/>
        </p:nvSpPr>
        <p:spPr>
          <a:xfrm>
            <a:off x="1631504" y="1556792"/>
            <a:ext cx="85988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0" i="0" dirty="0">
                <a:effectLst/>
                <a:latin typeface="Avenir Book" panose="02000503020000020003" pitchFamily="2" charset="0"/>
              </a:rPr>
              <a:t>Seminario IV HRS4R </a:t>
            </a:r>
          </a:p>
          <a:p>
            <a:pPr algn="ctr"/>
            <a:r>
              <a:rPr lang="es-ES" sz="2800" b="1" i="1" dirty="0">
                <a:effectLst/>
                <a:latin typeface="Avenir Book" panose="02000503020000020003" pitchFamily="2" charset="0"/>
              </a:rPr>
              <a:t>Financiación de la transferencia de conocimiento</a:t>
            </a:r>
          </a:p>
          <a:p>
            <a:pPr algn="ctr"/>
            <a:r>
              <a:rPr lang="es-ES" b="1" i="1" dirty="0">
                <a:latin typeface="Avenir Book" panose="02000503020000020003" pitchFamily="2" charset="0"/>
              </a:rPr>
              <a:t>1</a:t>
            </a:r>
            <a:r>
              <a:rPr lang="es-ES" b="1" i="1" dirty="0">
                <a:effectLst/>
                <a:latin typeface="Avenir Book" panose="02000503020000020003" pitchFamily="2" charset="0"/>
              </a:rPr>
              <a:t>7 de julio de 2023</a:t>
            </a:r>
            <a:endParaRPr lang="es-ES" dirty="0">
              <a:latin typeface="Avenir Book" panose="02000503020000020003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8D2A17F-C5B5-4A6B-DC5C-D02B837C9588}"/>
              </a:ext>
            </a:extLst>
          </p:cNvPr>
          <p:cNvSpPr txBox="1"/>
          <p:nvPr/>
        </p:nvSpPr>
        <p:spPr>
          <a:xfrm>
            <a:off x="6960096" y="2924944"/>
            <a:ext cx="907300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1" dirty="0">
                <a:effectLst/>
                <a:latin typeface="Avenir Book" panose="02000503020000020003" pitchFamily="2" charset="0"/>
              </a:rPr>
              <a:t>Transferencia: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venir Book" panose="02000503020000020003" pitchFamily="2" charset="0"/>
              </a:rPr>
              <a:t>Artículo 60 LOSU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venir Book" panose="02000503020000020003" pitchFamily="2" charset="0"/>
              </a:rPr>
              <a:t>Licencia de resultado de conocimiento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venir Book" panose="02000503020000020003" pitchFamily="2" charset="0"/>
              </a:rPr>
              <a:t>Fuentes de financiación: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venir Book" panose="02000503020000020003" pitchFamily="2" charset="0"/>
              </a:rPr>
              <a:t>proyectos, convocatorias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venir Book" panose="02000503020000020003" pitchFamily="2" charset="0"/>
              </a:rPr>
              <a:t>Explotación mediante proyecto empresarial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600" dirty="0" err="1">
                <a:latin typeface="Avenir Book" panose="02000503020000020003" pitchFamily="2" charset="0"/>
              </a:rPr>
              <a:t>start</a:t>
            </a:r>
            <a:r>
              <a:rPr lang="es-ES" sz="1600" dirty="0">
                <a:latin typeface="Avenir Book" panose="02000503020000020003" pitchFamily="2" charset="0"/>
              </a:rPr>
              <a:t>-up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venir Book" panose="02000503020000020003" pitchFamily="2" charset="0"/>
              </a:rPr>
              <a:t>spin-off</a:t>
            </a:r>
          </a:p>
          <a:p>
            <a:endParaRPr lang="es-ES" sz="1600" dirty="0">
              <a:latin typeface="Avenir Book" panose="02000503020000020003" pitchFamily="2" charset="0"/>
            </a:endParaRPr>
          </a:p>
        </p:txBody>
      </p:sp>
      <p:pic>
        <p:nvPicPr>
          <p:cNvPr id="14" name="Imagen 1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BBF70B15-5CB6-97D5-B08A-31AAB6CE8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456" y="476672"/>
            <a:ext cx="1485652" cy="865810"/>
          </a:xfrm>
          <a:prstGeom prst="rect">
            <a:avLst/>
          </a:prstGeom>
        </p:spPr>
      </p:pic>
      <p:pic>
        <p:nvPicPr>
          <p:cNvPr id="15" name="Imagen 14" descr="Texto&#10;&#10;Descripción generada automáticamente con confianza media">
            <a:extLst>
              <a:ext uri="{FF2B5EF4-FFF2-40B4-BE49-F238E27FC236}">
                <a16:creationId xmlns:a16="http://schemas.microsoft.com/office/drawing/2014/main" id="{E6E02AAE-66A8-9625-ECCE-00DFDDA58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2780928"/>
            <a:ext cx="5256584" cy="1183915"/>
          </a:xfrm>
          <a:prstGeom prst="rect">
            <a:avLst/>
          </a:prstGeom>
        </p:spPr>
      </p:pic>
      <p:pic>
        <p:nvPicPr>
          <p:cNvPr id="17" name="Imagen 16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65279554-8B60-C73F-991B-D398E57898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3651"/>
          <a:stretch/>
        </p:blipFill>
        <p:spPr>
          <a:xfrm>
            <a:off x="4223792" y="5301208"/>
            <a:ext cx="3312368" cy="1236429"/>
          </a:xfrm>
          <a:prstGeom prst="rect">
            <a:avLst/>
          </a:prstGeom>
        </p:spPr>
      </p:pic>
      <p:pic>
        <p:nvPicPr>
          <p:cNvPr id="19" name="Imagen 1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28E61994-D1C1-2121-AC36-E703AFBA72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7608" y="4005064"/>
            <a:ext cx="1989708" cy="1159565"/>
          </a:xfrm>
          <a:prstGeom prst="rect">
            <a:avLst/>
          </a:prstGeom>
        </p:spPr>
      </p:pic>
      <p:pic>
        <p:nvPicPr>
          <p:cNvPr id="21" name="Imagen 20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8237082C-7C01-472B-B3C6-0946DAED23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1316"/>
          <a:stretch/>
        </p:blipFill>
        <p:spPr>
          <a:xfrm>
            <a:off x="767408" y="5301208"/>
            <a:ext cx="3168352" cy="124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5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bujo con letras&#10;&#10;Descripción generada automáticamente con confianza baja">
            <a:extLst>
              <a:ext uri="{FF2B5EF4-FFF2-40B4-BE49-F238E27FC236}">
                <a16:creationId xmlns:a16="http://schemas.microsoft.com/office/drawing/2014/main" id="{BD66A4CB-7BA7-F5A3-3D73-2FBBB1D1F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0"/>
            <a:ext cx="7772400" cy="1268565"/>
          </a:xfrm>
          <a:prstGeom prst="rect">
            <a:avLst/>
          </a:prstGeom>
        </p:spPr>
      </p:pic>
      <p:pic>
        <p:nvPicPr>
          <p:cNvPr id="9" name="Imagen 8" descr="Escala de tiempo&#10;&#10;Descripción generada automáticamente">
            <a:extLst>
              <a:ext uri="{FF2B5EF4-FFF2-40B4-BE49-F238E27FC236}">
                <a16:creationId xmlns:a16="http://schemas.microsoft.com/office/drawing/2014/main" id="{C784C67B-446F-99C6-89A0-97C56E50F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608" y="1340768"/>
            <a:ext cx="7148880" cy="536004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7FEEFC5-89D7-88DF-8055-4F65B4262010}"/>
              </a:ext>
            </a:extLst>
          </p:cNvPr>
          <p:cNvSpPr txBox="1"/>
          <p:nvPr/>
        </p:nvSpPr>
        <p:spPr>
          <a:xfrm>
            <a:off x="2999656" y="2492896"/>
            <a:ext cx="9361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effectLst/>
                <a:latin typeface="Avenir Book" panose="02000503020000020003" pitchFamily="2" charset="0"/>
              </a:rPr>
              <a:t>TRL</a:t>
            </a:r>
            <a:endParaRPr lang="es-ES" sz="1200" dirty="0">
              <a:latin typeface="Avenir Book" panose="02000503020000020003" pitchFamily="2" charset="0"/>
            </a:endParaRPr>
          </a:p>
          <a:p>
            <a:endParaRPr lang="es-ES" sz="12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34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Escala de tiempo&#10;&#10;Descripción generada automáticamente">
            <a:extLst>
              <a:ext uri="{FF2B5EF4-FFF2-40B4-BE49-F238E27FC236}">
                <a16:creationId xmlns:a16="http://schemas.microsoft.com/office/drawing/2014/main" id="{9F84A7B1-38C0-5C0F-36CE-B29CE5E47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1484784"/>
            <a:ext cx="7869742" cy="4464496"/>
          </a:xfrm>
          <a:prstGeom prst="rect">
            <a:avLst/>
          </a:prstGeom>
        </p:spPr>
      </p:pic>
      <p:pic>
        <p:nvPicPr>
          <p:cNvPr id="3" name="Imagen 2" descr="Dibujo con letras&#10;&#10;Descripción generada automáticamente con confianza baja">
            <a:extLst>
              <a:ext uri="{FF2B5EF4-FFF2-40B4-BE49-F238E27FC236}">
                <a16:creationId xmlns:a16="http://schemas.microsoft.com/office/drawing/2014/main" id="{1E2CB989-EF3E-BBEF-2753-FB4C5A05D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0"/>
            <a:ext cx="7772400" cy="126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5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bujo con letras&#10;&#10;Descripción generada automáticamente con confianza baja">
            <a:extLst>
              <a:ext uri="{FF2B5EF4-FFF2-40B4-BE49-F238E27FC236}">
                <a16:creationId xmlns:a16="http://schemas.microsoft.com/office/drawing/2014/main" id="{BD66A4CB-7BA7-F5A3-3D73-2FBBB1D1F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70"/>
          <a:stretch/>
        </p:blipFill>
        <p:spPr>
          <a:xfrm>
            <a:off x="-240704" y="-171400"/>
            <a:ext cx="3576904" cy="1800200"/>
          </a:xfrm>
          <a:prstGeom prst="rect">
            <a:avLst/>
          </a:prstGeom>
        </p:spPr>
      </p:pic>
      <p:pic>
        <p:nvPicPr>
          <p:cNvPr id="2" name="Imagen 1" descr="Dibujo con letras&#10;&#10;Descripción generada automáticamente con confianza baja">
            <a:extLst>
              <a:ext uri="{FF2B5EF4-FFF2-40B4-BE49-F238E27FC236}">
                <a16:creationId xmlns:a16="http://schemas.microsoft.com/office/drawing/2014/main" id="{378EEF27-A94C-BB0A-564A-919C532061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40" r="40613"/>
          <a:stretch/>
        </p:blipFill>
        <p:spPr>
          <a:xfrm>
            <a:off x="10517312" y="-33747"/>
            <a:ext cx="1674688" cy="126856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C084B1F-A07A-CBCA-B0B0-7D42B1FAC04D}"/>
              </a:ext>
            </a:extLst>
          </p:cNvPr>
          <p:cNvSpPr txBox="1"/>
          <p:nvPr/>
        </p:nvSpPr>
        <p:spPr>
          <a:xfrm>
            <a:off x="2063552" y="1628800"/>
            <a:ext cx="9123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/>
              <a:t>Spin-off UO: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/>
              <a:t>Existe un acuerdo de licencia de R.I. entre la Universidad de Oviedo y la empresa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/>
              <a:t>Personal de la Universidad de Oviedo participa en el capital social de la empresa (hasta 10%)</a:t>
            </a:r>
          </a:p>
        </p:txBody>
      </p:sp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3ED6BB63-58D7-7CE6-ACF5-76A1BC6A8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3933056"/>
            <a:ext cx="5832648" cy="1407361"/>
          </a:xfrm>
          <a:prstGeom prst="rect">
            <a:avLst/>
          </a:prstGeom>
        </p:spPr>
      </p:pic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005F22D1-DADE-13D5-8310-741D0C95A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088" y="3717032"/>
            <a:ext cx="5061786" cy="2880320"/>
          </a:xfrm>
          <a:prstGeom prst="rect">
            <a:avLst/>
          </a:prstGeom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BA660380-4D92-B6B3-4584-AAE64EC7B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056" y="2780928"/>
            <a:ext cx="5684168" cy="71143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FF3BF3A-49C0-E233-0504-0BDCE270C5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36" y="2924944"/>
            <a:ext cx="5641330" cy="45858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E3E2DAA-49B5-9527-59C8-C9F7BC6BAE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778" r="41634"/>
          <a:stretch/>
        </p:blipFill>
        <p:spPr>
          <a:xfrm>
            <a:off x="1055440" y="3573016"/>
            <a:ext cx="3816424" cy="37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46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bujo con letras&#10;&#10;Descripción generada automáticamente con confianza baja">
            <a:extLst>
              <a:ext uri="{FF2B5EF4-FFF2-40B4-BE49-F238E27FC236}">
                <a16:creationId xmlns:a16="http://schemas.microsoft.com/office/drawing/2014/main" id="{DE53AB6A-5A41-FEC4-D325-53AC542414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40" r="40613"/>
          <a:stretch/>
        </p:blipFill>
        <p:spPr>
          <a:xfrm>
            <a:off x="32736" y="188640"/>
            <a:ext cx="1674688" cy="1268565"/>
          </a:xfrm>
          <a:prstGeom prst="rect">
            <a:avLst/>
          </a:prstGeom>
        </p:spPr>
      </p:pic>
      <p:pic>
        <p:nvPicPr>
          <p:cNvPr id="4" name="Imagen 3" descr="Grupo de personas en una sala&#10;&#10;Descripción generada automáticamente">
            <a:extLst>
              <a:ext uri="{FF2B5EF4-FFF2-40B4-BE49-F238E27FC236}">
                <a16:creationId xmlns:a16="http://schemas.microsoft.com/office/drawing/2014/main" id="{756B5EA1-45D2-1080-BBBE-E59983E2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640" y="1484783"/>
            <a:ext cx="6480720" cy="432320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4767A05-33A5-E3EE-49CA-B300B5F2680B}"/>
              </a:ext>
            </a:extLst>
          </p:cNvPr>
          <p:cNvSpPr txBox="1"/>
          <p:nvPr/>
        </p:nvSpPr>
        <p:spPr>
          <a:xfrm>
            <a:off x="3143672" y="692696"/>
            <a:ext cx="6480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/>
              <a:t>Premios </a:t>
            </a:r>
            <a:r>
              <a:rPr lang="es-ES" sz="2400" err="1"/>
              <a:t>TalentUO</a:t>
            </a:r>
            <a:r>
              <a:rPr lang="es-ES" sz="2400"/>
              <a:t>-Santander de Emprendimiento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1FB791-FC70-D50E-2790-1FC0433340B8}"/>
              </a:ext>
            </a:extLst>
          </p:cNvPr>
          <p:cNvSpPr txBox="1"/>
          <p:nvPr/>
        </p:nvSpPr>
        <p:spPr>
          <a:xfrm>
            <a:off x="3143672" y="62373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4"/>
              </a:rPr>
              <a:t>https://sede.asturias.es/bopa/2023/07/17/2023-06415.pdf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8257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4D94D15B-B56F-C463-B11C-73F89077A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620688"/>
            <a:ext cx="8337656" cy="5400600"/>
          </a:xfrm>
          <a:prstGeom prst="rect">
            <a:avLst/>
          </a:prstGeom>
        </p:spPr>
      </p:pic>
      <p:pic>
        <p:nvPicPr>
          <p:cNvPr id="8" name="Imagen 7" descr="Dibujo con letras&#10;&#10;Descripción generada automáticamente con confianza baja">
            <a:extLst>
              <a:ext uri="{FF2B5EF4-FFF2-40B4-BE49-F238E27FC236}">
                <a16:creationId xmlns:a16="http://schemas.microsoft.com/office/drawing/2014/main" id="{195308E5-FC14-F3C5-21B3-053B1AF7E0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40" r="40613"/>
          <a:stretch/>
        </p:blipFill>
        <p:spPr>
          <a:xfrm>
            <a:off x="10344472" y="188640"/>
            <a:ext cx="1674688" cy="126856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FB650B5-DD65-6B76-CD26-6F8554EC118B}"/>
              </a:ext>
            </a:extLst>
          </p:cNvPr>
          <p:cNvSpPr txBox="1"/>
          <p:nvPr/>
        </p:nvSpPr>
        <p:spPr>
          <a:xfrm>
            <a:off x="4367808" y="62373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4"/>
              </a:rPr>
              <a:t>https://www.unioviedo.es/EITL/</a:t>
            </a:r>
            <a:r>
              <a:rPr lang="es-ES" dirty="0"/>
              <a:t> </a:t>
            </a:r>
          </a:p>
        </p:txBody>
      </p:sp>
      <p:sp>
        <p:nvSpPr>
          <p:cNvPr id="11" name="Flecha derecha 10">
            <a:extLst>
              <a:ext uri="{FF2B5EF4-FFF2-40B4-BE49-F238E27FC236}">
                <a16:creationId xmlns:a16="http://schemas.microsoft.com/office/drawing/2014/main" id="{1042B668-4BDA-FAF1-E87A-2EF12407014A}"/>
              </a:ext>
            </a:extLst>
          </p:cNvPr>
          <p:cNvSpPr/>
          <p:nvPr/>
        </p:nvSpPr>
        <p:spPr>
          <a:xfrm>
            <a:off x="8760296" y="3140968"/>
            <a:ext cx="360040" cy="64807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FBD9945-0745-9883-2F01-20C7BDF92E31}"/>
              </a:ext>
            </a:extLst>
          </p:cNvPr>
          <p:cNvSpPr txBox="1"/>
          <p:nvPr/>
        </p:nvSpPr>
        <p:spPr>
          <a:xfrm>
            <a:off x="9264352" y="2996952"/>
            <a:ext cx="25202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/>
              <a:t>Las tres mejores ideas: ayuda para establecer proyecto empresarial</a:t>
            </a:r>
          </a:p>
        </p:txBody>
      </p:sp>
    </p:spTree>
    <p:extLst>
      <p:ext uri="{BB962C8B-B14F-4D97-AF65-F5344CB8AC3E}">
        <p14:creationId xmlns:p14="http://schemas.microsoft.com/office/powerpoint/2010/main" val="1534114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bujo con letras&#10;&#10;Descripción generada automáticamente con confianza baja">
            <a:extLst>
              <a:ext uri="{FF2B5EF4-FFF2-40B4-BE49-F238E27FC236}">
                <a16:creationId xmlns:a16="http://schemas.microsoft.com/office/drawing/2014/main" id="{BD66A4CB-7BA7-F5A3-3D73-2FBBB1D1F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536" y="188640"/>
            <a:ext cx="7772400" cy="1268565"/>
          </a:xfrm>
          <a:prstGeom prst="rect">
            <a:avLst/>
          </a:prstGeom>
        </p:spPr>
      </p:pic>
      <p:pic>
        <p:nvPicPr>
          <p:cNvPr id="6" name="Imagen 5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6D4EBFB1-5A39-561B-6968-86F270EC7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168" y="5085184"/>
            <a:ext cx="4248472" cy="1193724"/>
          </a:xfrm>
          <a:prstGeom prst="rect">
            <a:avLst/>
          </a:prstGeom>
        </p:spPr>
      </p:pic>
      <p:pic>
        <p:nvPicPr>
          <p:cNvPr id="9" name="Imagen 8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437ED892-C3CF-C374-82B0-D089DA063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168" y="3645024"/>
            <a:ext cx="4250262" cy="1224136"/>
          </a:xfrm>
          <a:prstGeom prst="rect">
            <a:avLst/>
          </a:prstGeom>
        </p:spPr>
      </p:pic>
      <p:pic>
        <p:nvPicPr>
          <p:cNvPr id="14" name="Imagen 13" descr="Texto&#10;&#10;Descripción generada automáticamente con confianza media">
            <a:extLst>
              <a:ext uri="{FF2B5EF4-FFF2-40B4-BE49-F238E27FC236}">
                <a16:creationId xmlns:a16="http://schemas.microsoft.com/office/drawing/2014/main" id="{4FE20437-125E-EA11-F950-A81EDE296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3632" y="1844824"/>
            <a:ext cx="6714026" cy="1512168"/>
          </a:xfrm>
          <a:prstGeom prst="rect">
            <a:avLst/>
          </a:prstGeom>
        </p:spPr>
      </p:pic>
      <p:pic>
        <p:nvPicPr>
          <p:cNvPr id="16" name="Imagen 15" descr="Texto, Carta&#10;&#10;Descripción generada automáticamente">
            <a:extLst>
              <a:ext uri="{FF2B5EF4-FFF2-40B4-BE49-F238E27FC236}">
                <a16:creationId xmlns:a16="http://schemas.microsoft.com/office/drawing/2014/main" id="{8AC9C868-3AC0-6E34-BF09-CBD18784FF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4708"/>
          <a:stretch/>
        </p:blipFill>
        <p:spPr>
          <a:xfrm>
            <a:off x="551384" y="3717032"/>
            <a:ext cx="5852030" cy="1544116"/>
          </a:xfrm>
          <a:prstGeom prst="rect">
            <a:avLst/>
          </a:prstGeom>
        </p:spPr>
      </p:pic>
      <p:pic>
        <p:nvPicPr>
          <p:cNvPr id="18" name="Imagen 17" descr="Texto&#10;&#10;Descripción generada automáticamente con confianza media">
            <a:extLst>
              <a:ext uri="{FF2B5EF4-FFF2-40B4-BE49-F238E27FC236}">
                <a16:creationId xmlns:a16="http://schemas.microsoft.com/office/drawing/2014/main" id="{BBC82D4F-81B0-3909-D25C-48EA1F1D6FC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4885"/>
          <a:stretch/>
        </p:blipFill>
        <p:spPr>
          <a:xfrm>
            <a:off x="695400" y="5229200"/>
            <a:ext cx="3835400" cy="384976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5724471-069E-BF0C-9BFA-A3880B60CF9C}"/>
              </a:ext>
            </a:extLst>
          </p:cNvPr>
          <p:cNvSpPr txBox="1"/>
          <p:nvPr/>
        </p:nvSpPr>
        <p:spPr>
          <a:xfrm>
            <a:off x="1415480" y="5805264"/>
            <a:ext cx="3312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8"/>
              </a:rPr>
              <a:t>https://empresa.uniovi.es/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5233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136</Words>
  <Application>Microsoft Macintosh PowerPoint</Application>
  <PresentationFormat>Panorámica</PresentationFormat>
  <Paragraphs>23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Avenir Book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GARCIA GARCIA</dc:creator>
  <cp:lastModifiedBy>JORGE GARCIA GARCIA</cp:lastModifiedBy>
  <cp:revision>3</cp:revision>
  <dcterms:created xsi:type="dcterms:W3CDTF">2023-07-17T06:54:50Z</dcterms:created>
  <dcterms:modified xsi:type="dcterms:W3CDTF">2023-07-17T09:36:03Z</dcterms:modified>
</cp:coreProperties>
</file>